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61" r:id="rId4"/>
    <p:sldId id="264" r:id="rId5"/>
    <p:sldId id="258" r:id="rId6"/>
    <p:sldId id="267" r:id="rId7"/>
    <p:sldId id="266" r:id="rId8"/>
    <p:sldId id="268" r:id="rId9"/>
    <p:sldId id="269" r:id="rId10"/>
    <p:sldId id="259" r:id="rId11"/>
    <p:sldId id="273" r:id="rId12"/>
    <p:sldId id="260" r:id="rId13"/>
    <p:sldId id="294" r:id="rId14"/>
    <p:sldId id="295" r:id="rId15"/>
    <p:sldId id="297" r:id="rId16"/>
    <p:sldId id="296" r:id="rId17"/>
    <p:sldId id="298" r:id="rId18"/>
    <p:sldId id="270" r:id="rId19"/>
    <p:sldId id="303" r:id="rId20"/>
    <p:sldId id="304" r:id="rId21"/>
    <p:sldId id="305" r:id="rId22"/>
    <p:sldId id="300" r:id="rId23"/>
    <p:sldId id="301" r:id="rId24"/>
    <p:sldId id="302" r:id="rId25"/>
    <p:sldId id="306" r:id="rId26"/>
    <p:sldId id="308" r:id="rId27"/>
    <p:sldId id="307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62" r:id="rId38"/>
    <p:sldId id="265" r:id="rId39"/>
    <p:sldId id="263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5BB42-E084-4589-8E08-AB8D6D3139A0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6B78-9295-4BFE-A443-589B91E82C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7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0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9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8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7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4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0BD5-1E1C-4C30-A502-83AE4551E3F9}" type="datetimeFigureOut">
              <a:rPr lang="zh-CN" altLang="en-US" smtClean="0"/>
              <a:t>2016/11/9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4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okr.com/article/438755/" TargetMode="External"/><Relationship Id="rId2" Type="http://schemas.openxmlformats.org/officeDocument/2006/relationships/hyperlink" Target="https://github.com/cs210-566/reading-mate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eekplux.com/2016/05/31/how-to-read-a-research-paper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shi@hust.edu.cn" TargetMode="External"/><Relationship Id="rId2" Type="http://schemas.openxmlformats.org/officeDocument/2006/relationships/hyperlink" Target="https://github.com/cs210-56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数据中心技术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施展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武汉光电国家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实验室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2016-11-09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至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2016-12-30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阅读讨论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论文列表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github.com/cs210-566/reading-material</a:t>
            </a:r>
            <a:endParaRPr lang="en-US" altLang="zh-CN" dirty="0" smtClean="0"/>
          </a:p>
          <a:p>
            <a:pPr lvl="1"/>
            <a:r>
              <a:rPr lang="zh-CN" altLang="en-US" dirty="0"/>
              <a:t>主要</a:t>
            </a:r>
            <a:r>
              <a:rPr lang="zh-CN" altLang="en-US" dirty="0" smtClean="0"/>
              <a:t>来源</a:t>
            </a:r>
            <a:r>
              <a:rPr lang="en-US" altLang="zh-CN" dirty="0" smtClean="0"/>
              <a:t>:</a:t>
            </a:r>
          </a:p>
          <a:p>
            <a:pPr lvl="2"/>
            <a:r>
              <a:rPr lang="en-US" altLang="zh-CN" dirty="0" smtClean="0"/>
              <a:t>ISCA, HPCA</a:t>
            </a:r>
            <a:r>
              <a:rPr lang="en-US" altLang="zh-CN" dirty="0"/>
              <a:t>, ATC (</a:t>
            </a:r>
            <a:r>
              <a:rPr lang="en-US" altLang="zh-CN" dirty="0" err="1"/>
              <a:t>HotCloud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LISA, </a:t>
            </a:r>
            <a:r>
              <a:rPr lang="en-US" altLang="zh-CN" dirty="0" err="1" smtClean="0"/>
              <a:t>SoCC</a:t>
            </a:r>
            <a:endParaRPr lang="en-US" altLang="zh-CN" dirty="0" smtClean="0"/>
          </a:p>
          <a:p>
            <a:r>
              <a:rPr lang="zh-CN" altLang="en-US" dirty="0" smtClean="0"/>
              <a:t>阅读一般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为什么？</a:t>
            </a:r>
            <a:endParaRPr lang="en-US" altLang="zh-CN" dirty="0" smtClean="0"/>
          </a:p>
          <a:p>
            <a:pPr lvl="2"/>
            <a:r>
              <a:rPr lang="zh-CN" altLang="en-US" dirty="0"/>
              <a:t>大背景、小背景、关键问题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怎么做？</a:t>
            </a:r>
            <a:endParaRPr lang="en-US" altLang="zh-CN" dirty="0" smtClean="0"/>
          </a:p>
          <a:p>
            <a:pPr lvl="2"/>
            <a:r>
              <a:rPr lang="zh-CN" altLang="en-US" dirty="0"/>
              <a:t>方法</a:t>
            </a:r>
            <a:r>
              <a:rPr lang="zh-CN" altLang="en-US" dirty="0" smtClean="0"/>
              <a:t>创新、理论提炼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何以证明？</a:t>
            </a:r>
            <a:endParaRPr lang="en-US" altLang="zh-CN" dirty="0" smtClean="0"/>
          </a:p>
          <a:p>
            <a:pPr lvl="2"/>
            <a:r>
              <a:rPr lang="zh-CN" altLang="en-US" dirty="0"/>
              <a:t>证据、</a:t>
            </a:r>
            <a:r>
              <a:rPr lang="zh-CN" altLang="en-US" dirty="0" smtClean="0"/>
              <a:t>引用</a:t>
            </a:r>
            <a:endParaRPr lang="en-US" altLang="zh-CN" dirty="0" smtClean="0"/>
          </a:p>
          <a:p>
            <a:r>
              <a:rPr lang="zh-CN" altLang="en-US" dirty="0" smtClean="0"/>
              <a:t>参考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://www.guokr.com/article/438755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geekplux.com/2016/05/31/how-to-read-a-research-paper.html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2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数据中心 </a:t>
            </a:r>
            <a:r>
              <a:rPr lang="en-US" altLang="zh-CN" dirty="0" smtClean="0"/>
              <a:t>Data Center</a:t>
            </a:r>
          </a:p>
          <a:p>
            <a:r>
              <a:rPr lang="zh-CN" altLang="en-US" dirty="0" smtClean="0"/>
              <a:t>或</a:t>
            </a:r>
            <a:r>
              <a:rPr lang="zh-CN" altLang="en-US" dirty="0"/>
              <a:t>称为</a:t>
            </a:r>
            <a:r>
              <a:rPr lang="zh-CN" altLang="en-US" dirty="0" smtClean="0"/>
              <a:t>服务器农场 </a:t>
            </a:r>
            <a:r>
              <a:rPr lang="en-US" altLang="zh-CN" dirty="0" smtClean="0"/>
              <a:t>Server Farm</a:t>
            </a:r>
          </a:p>
          <a:p>
            <a:pPr lvl="1"/>
            <a:r>
              <a:rPr lang="zh-CN" altLang="en-US" dirty="0" smtClean="0"/>
              <a:t>指</a:t>
            </a:r>
            <a:r>
              <a:rPr lang="zh-CN" altLang="en-US" dirty="0"/>
              <a:t>用于安置计算机系统及相关部件的</a:t>
            </a:r>
            <a:r>
              <a:rPr lang="zh-CN" altLang="en-US" dirty="0" smtClean="0"/>
              <a:t>设施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例如电信运营商和企业、部门灾备中心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</a:t>
            </a:r>
            <a:r>
              <a:rPr lang="zh-CN" altLang="en-US" dirty="0"/>
              <a:t>它</a:t>
            </a:r>
            <a:r>
              <a:rPr lang="zh-CN" altLang="en-US" dirty="0" smtClean="0"/>
              <a:t>包含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冗余</a:t>
            </a:r>
            <a:r>
              <a:rPr lang="zh-CN" altLang="en-US" dirty="0"/>
              <a:t>和备用电源</a:t>
            </a:r>
            <a:r>
              <a:rPr lang="zh-CN" altLang="en-US" dirty="0" smtClean="0"/>
              <a:t>电源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冗余</a:t>
            </a:r>
            <a:r>
              <a:rPr lang="zh-CN" altLang="en-US" dirty="0"/>
              <a:t>数据通信</a:t>
            </a:r>
            <a:r>
              <a:rPr lang="zh-CN" altLang="en-US" dirty="0" smtClean="0"/>
              <a:t>连接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环境</a:t>
            </a:r>
            <a:r>
              <a:rPr lang="zh-CN" altLang="en-US" dirty="0"/>
              <a:t>控制（例如空调、灭火器）和安全</a:t>
            </a:r>
            <a:r>
              <a:rPr lang="zh-CN" altLang="en-US" dirty="0" smtClean="0"/>
              <a:t>设备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40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rgbClr val="FFFFFF">
              <a:alpha val="40000"/>
            </a:srgbClr>
          </a:solidFill>
        </p:spPr>
        <p:txBody>
          <a:bodyPr/>
          <a:lstStyle/>
          <a:p>
            <a:r>
              <a:rPr lang="zh-CN" altLang="en-US" dirty="0"/>
              <a:t>数据中心的概念起源于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50</a:t>
            </a:r>
            <a:r>
              <a:rPr lang="zh-CN" altLang="en-US" dirty="0"/>
              <a:t>年代末，当时美国航空公司与</a:t>
            </a:r>
            <a:r>
              <a:rPr lang="en-US" altLang="zh-CN" dirty="0"/>
              <a:t>IBM</a:t>
            </a:r>
            <a:r>
              <a:rPr lang="zh-CN" altLang="en-US" dirty="0"/>
              <a:t>合作，创建一个属于美国</a:t>
            </a:r>
            <a:r>
              <a:rPr lang="en-US" altLang="zh-CN" dirty="0"/>
              <a:t>Sabre</a:t>
            </a:r>
            <a:r>
              <a:rPr lang="zh-CN" altLang="en-US" dirty="0"/>
              <a:t>公司的乘客预定系统，使其主要商业领域的这一部分变得自动化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1960</a:t>
            </a:r>
            <a:r>
              <a:rPr lang="zh-CN" altLang="en-US" dirty="0"/>
              <a:t>年，数据处理系统的概念成为现实，它用于创建和管理飞机订座系统，让任何地方的任何代理点都可以及时获取电子数据，从此开启了企业级的数据中心大门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r>
              <a:rPr lang="en-US" altLang="zh-CN" dirty="0" smtClean="0"/>
              <a:t>……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3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1997</a:t>
            </a:r>
            <a:r>
              <a:rPr lang="zh-CN" altLang="en-US" dirty="0"/>
              <a:t>年：苹果公司创建了一款名为</a:t>
            </a:r>
            <a:r>
              <a:rPr lang="en-US" altLang="zh-CN" dirty="0"/>
              <a:t>Virtual PC</a:t>
            </a:r>
            <a:r>
              <a:rPr lang="zh-CN" altLang="en-US" dirty="0"/>
              <a:t>的程序并通过</a:t>
            </a:r>
            <a:r>
              <a:rPr lang="en-US" altLang="zh-CN" dirty="0"/>
              <a:t>Connectix</a:t>
            </a:r>
            <a:r>
              <a:rPr lang="zh-CN" altLang="en-US" dirty="0"/>
              <a:t>公司卖了出去。</a:t>
            </a:r>
            <a:r>
              <a:rPr lang="en-US" altLang="zh-CN" dirty="0"/>
              <a:t>Virtual PC</a:t>
            </a:r>
            <a:r>
              <a:rPr lang="zh-CN" altLang="en-US" dirty="0"/>
              <a:t>就像</a:t>
            </a:r>
            <a:r>
              <a:rPr lang="en-US" altLang="zh-CN" dirty="0" err="1"/>
              <a:t>SoftPC</a:t>
            </a:r>
            <a:r>
              <a:rPr lang="zh-CN" altLang="en-US" dirty="0"/>
              <a:t>一样允许用户在</a:t>
            </a:r>
            <a:r>
              <a:rPr lang="en-US" altLang="zh-CN" dirty="0"/>
              <a:t>Mac</a:t>
            </a:r>
            <a:r>
              <a:rPr lang="zh-CN" altLang="en-US" dirty="0"/>
              <a:t>电脑上运行窗口副本，以解决软件不兼容的问题。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1999</a:t>
            </a:r>
            <a:r>
              <a:rPr lang="zh-CN" altLang="en-US" dirty="0"/>
              <a:t>年：</a:t>
            </a:r>
            <a:r>
              <a:rPr lang="en-US" altLang="zh-CN" dirty="0"/>
              <a:t>VMware</a:t>
            </a:r>
            <a:r>
              <a:rPr lang="zh-CN" altLang="en-US" dirty="0"/>
              <a:t>公司开始销售类似于</a:t>
            </a:r>
            <a:r>
              <a:rPr lang="en-US" altLang="zh-CN" dirty="0"/>
              <a:t>Virtual PC</a:t>
            </a:r>
            <a:r>
              <a:rPr lang="zh-CN" altLang="en-US" dirty="0"/>
              <a:t>的</a:t>
            </a:r>
            <a:r>
              <a:rPr lang="en-US" altLang="zh-CN" dirty="0"/>
              <a:t>VMware Workstation</a:t>
            </a:r>
            <a:r>
              <a:rPr lang="zh-CN" altLang="en-US" dirty="0"/>
              <a:t>。最初的版本只能在</a:t>
            </a:r>
            <a:r>
              <a:rPr lang="en-US" altLang="zh-CN" dirty="0"/>
              <a:t>Windows</a:t>
            </a:r>
            <a:r>
              <a:rPr lang="zh-CN" altLang="en-US" dirty="0"/>
              <a:t>系统上运行，后来也支持其他操作系统。</a:t>
            </a:r>
            <a:r>
              <a:rPr lang="en-US" altLang="zh-CN" dirty="0"/>
              <a:t>Salesforce.com</a:t>
            </a:r>
            <a:r>
              <a:rPr lang="zh-CN" altLang="en-US" dirty="0"/>
              <a:t>开创了通过一个简单网站交付企业应用的概念。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2001</a:t>
            </a:r>
            <a:r>
              <a:rPr lang="zh-CN" altLang="en-US" dirty="0"/>
              <a:t>年：</a:t>
            </a:r>
            <a:r>
              <a:rPr lang="en-US" altLang="zh-CN" dirty="0"/>
              <a:t>VMware ESX</a:t>
            </a:r>
            <a:r>
              <a:rPr lang="zh-CN" altLang="en-US" dirty="0"/>
              <a:t>发行，这是一款裸机管理程序，可直接在服务器硬件上运行，无需额外的底层操作系统。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2002</a:t>
            </a:r>
            <a:r>
              <a:rPr lang="zh-CN" altLang="en-US" dirty="0"/>
              <a:t>年：亚马逊</a:t>
            </a:r>
            <a:r>
              <a:rPr lang="en-US" altLang="zh-CN" dirty="0"/>
              <a:t>AWS</a:t>
            </a:r>
            <a:r>
              <a:rPr lang="zh-CN" altLang="en-US" dirty="0"/>
              <a:t>开始发展一套以云技术为基础的服务，包括存储、计算和通过“</a:t>
            </a:r>
            <a:r>
              <a:rPr lang="en-US" altLang="zh-CN" dirty="0"/>
              <a:t>Amazon Mechanical Turk”</a:t>
            </a:r>
            <a:r>
              <a:rPr lang="zh-CN" altLang="en-US" dirty="0"/>
              <a:t>实现的人工智能。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2006</a:t>
            </a:r>
            <a:r>
              <a:rPr lang="zh-CN" altLang="en-US" dirty="0"/>
              <a:t>年：亚马逊</a:t>
            </a:r>
            <a:r>
              <a:rPr lang="en-US" altLang="zh-CN" dirty="0"/>
              <a:t>AWS</a:t>
            </a:r>
            <a:r>
              <a:rPr lang="zh-CN" altLang="en-US" dirty="0"/>
              <a:t>开始以网络服务的形式向企业提供</a:t>
            </a:r>
            <a:r>
              <a:rPr lang="en-US" altLang="zh-CN" dirty="0"/>
              <a:t>IT</a:t>
            </a:r>
            <a:r>
              <a:rPr lang="zh-CN" altLang="en-US" dirty="0"/>
              <a:t>基础设施服务，现在通常被称为“云计算”。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2007</a:t>
            </a:r>
            <a:r>
              <a:rPr lang="zh-CN" altLang="en-US" dirty="0"/>
              <a:t>年：</a:t>
            </a:r>
            <a:r>
              <a:rPr lang="en-US" altLang="zh-CN" dirty="0"/>
              <a:t>Sun Microsystems</a:t>
            </a:r>
            <a:r>
              <a:rPr lang="zh-CN" altLang="en-US" dirty="0"/>
              <a:t>公司采用了模块化数据中心，改变了企业计算的基础经济学。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2011</a:t>
            </a:r>
            <a:r>
              <a:rPr lang="zh-CN" altLang="en-US" dirty="0"/>
              <a:t>年：</a:t>
            </a:r>
            <a:r>
              <a:rPr lang="en-US" altLang="zh-CN" dirty="0"/>
              <a:t>Facebook</a:t>
            </a:r>
            <a:r>
              <a:rPr lang="zh-CN" altLang="en-US" dirty="0"/>
              <a:t>发起了开放式计算项目，倡导全行业分享技术参数和实践经验，用以创建最节能、经济的数据中心。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2012</a:t>
            </a:r>
            <a:r>
              <a:rPr lang="zh-CN" altLang="en-US" dirty="0"/>
              <a:t>年：调查显示</a:t>
            </a:r>
            <a:r>
              <a:rPr lang="en-US" altLang="zh-CN" dirty="0"/>
              <a:t>38%</a:t>
            </a:r>
            <a:r>
              <a:rPr lang="zh-CN" altLang="en-US" dirty="0"/>
              <a:t>的企业已经使用云，</a:t>
            </a:r>
            <a:r>
              <a:rPr lang="en-US" altLang="zh-CN" dirty="0"/>
              <a:t>28%</a:t>
            </a:r>
            <a:r>
              <a:rPr lang="zh-CN" altLang="en-US" dirty="0"/>
              <a:t>的企业计划开始使用或扩建云。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2013</a:t>
            </a:r>
            <a:r>
              <a:rPr lang="zh-CN" altLang="en-US" dirty="0"/>
              <a:t>年：</a:t>
            </a:r>
            <a:r>
              <a:rPr lang="en-US" altLang="zh-CN" dirty="0" err="1"/>
              <a:t>Telcordia</a:t>
            </a:r>
            <a:r>
              <a:rPr lang="zh-CN" altLang="en-US" dirty="0"/>
              <a:t>公司发布了有关电信数据中心设备和空间的一般要求。文件提出了对于数据中心设备和空间的最小空间和环境要求</a:t>
            </a:r>
            <a:r>
              <a:rPr lang="zh-CN" altLang="en-US" dirty="0" smtClean="0"/>
              <a:t>。谷</a:t>
            </a:r>
            <a:r>
              <a:rPr lang="zh-CN" altLang="en-US" dirty="0"/>
              <a:t>歌在</a:t>
            </a:r>
            <a:r>
              <a:rPr lang="en-US" altLang="zh-CN" dirty="0"/>
              <a:t>2013</a:t>
            </a:r>
            <a:r>
              <a:rPr lang="zh-CN" altLang="en-US" dirty="0"/>
              <a:t>年投资</a:t>
            </a:r>
            <a:r>
              <a:rPr lang="en-US" altLang="zh-CN" dirty="0"/>
              <a:t>73.5</a:t>
            </a:r>
            <a:r>
              <a:rPr lang="zh-CN" altLang="en-US" dirty="0"/>
              <a:t>亿美元的巨额资金用于建设网络基础设施。这项开销是用于谷歌全球数据中心网络的大规模</a:t>
            </a:r>
            <a:r>
              <a:rPr lang="zh-CN" altLang="en-US" dirty="0" smtClean="0"/>
              <a:t>扩建。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99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前沿</a:t>
            </a:r>
            <a:endParaRPr lang="zh-CN" altLang="en-US" dirty="0"/>
          </a:p>
        </p:txBody>
      </p:sp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8" y="2211413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63" y="2234259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76" y="2379402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958" y="2394185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376" y="2494979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505730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59" y="2623995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70" y="2637434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1" y="2728820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09" y="2743603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191" y="2629371"/>
            <a:ext cx="3241524" cy="24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前沿</a:t>
            </a:r>
            <a:endParaRPr lang="zh-CN" altLang="en-US" dirty="0"/>
          </a:p>
        </p:txBody>
      </p:sp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2964677" y="2000418"/>
            <a:ext cx="3080254" cy="3916556"/>
            <a:chOff x="3501887" y="1740935"/>
            <a:chExt cx="3638550" cy="462754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1887" y="1740935"/>
              <a:ext cx="363855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2"/>
            <p:cNvSpPr txBox="1">
              <a:spLocks noChangeArrowheads="1"/>
            </p:cNvSpPr>
            <p:nvPr/>
          </p:nvSpPr>
          <p:spPr bwMode="auto">
            <a:xfrm>
              <a:off x="3636687" y="5982253"/>
              <a:ext cx="3208048" cy="38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SG" altLang="zh-CN" sz="1524"/>
                <a:t>Datacenters in Netherlands</a:t>
              </a:r>
              <a:endParaRPr lang="zh-CN" altLang="en-US" sz="1524"/>
            </a:p>
          </p:txBody>
        </p:sp>
      </p:grpSp>
      <p:grpSp>
        <p:nvGrpSpPr>
          <p:cNvPr id="7" name="组合 8"/>
          <p:cNvGrpSpPr>
            <a:grpSpLocks/>
          </p:cNvGrpSpPr>
          <p:nvPr/>
        </p:nvGrpSpPr>
        <p:grpSpPr bwMode="auto">
          <a:xfrm>
            <a:off x="728403" y="1950694"/>
            <a:ext cx="7642847" cy="4236886"/>
            <a:chOff x="1165362" y="1682075"/>
            <a:chExt cx="9027497" cy="5006154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362" y="1682075"/>
              <a:ext cx="9027497" cy="462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2"/>
            <p:cNvSpPr txBox="1">
              <a:spLocks noChangeArrowheads="1"/>
            </p:cNvSpPr>
            <p:nvPr/>
          </p:nvSpPr>
          <p:spPr bwMode="auto">
            <a:xfrm>
              <a:off x="4345677" y="6301995"/>
              <a:ext cx="2361471" cy="38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SG" altLang="zh-CN" sz="1524"/>
                <a:t>Datacenters in USA</a:t>
              </a:r>
              <a:endParaRPr lang="zh-CN" altLang="en-US" sz="1524"/>
            </a:p>
          </p:txBody>
        </p:sp>
      </p:grpSp>
    </p:spTree>
    <p:extLst>
      <p:ext uri="{BB962C8B-B14F-4D97-AF65-F5344CB8AC3E}">
        <p14:creationId xmlns:p14="http://schemas.microsoft.com/office/powerpoint/2010/main" val="17801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</a:t>
            </a:r>
            <a:endParaRPr lang="zh-CN" alt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91" y="1961445"/>
            <a:ext cx="7176508" cy="383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53" y="1900969"/>
            <a:ext cx="6382254" cy="439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366" y="1890217"/>
            <a:ext cx="5815121" cy="437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32" y="1965477"/>
            <a:ext cx="5794963" cy="434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61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发展</a:t>
            </a:r>
            <a:endParaRPr lang="zh-CN" altLang="en-US" dirty="0"/>
          </a:p>
        </p:txBody>
      </p:sp>
      <p:grpSp>
        <p:nvGrpSpPr>
          <p:cNvPr id="7" name="组合 14"/>
          <p:cNvGrpSpPr>
            <a:grpSpLocks/>
          </p:cNvGrpSpPr>
          <p:nvPr/>
        </p:nvGrpSpPr>
        <p:grpSpPr bwMode="auto">
          <a:xfrm>
            <a:off x="154551" y="1585148"/>
            <a:ext cx="8852370" cy="2795344"/>
            <a:chOff x="183220" y="1250593"/>
            <a:chExt cx="10455870" cy="3302088"/>
          </a:xfrm>
        </p:grpSpPr>
        <p:pic>
          <p:nvPicPr>
            <p:cNvPr id="8" name="Picture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7763" y="1253356"/>
              <a:ext cx="5191327" cy="329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20" y="1250593"/>
              <a:ext cx="5187270" cy="3295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4" descr="http://uptimeinstitute.com/TierCertification/certSnapshot.php?imgId=236&amp;rsw=450&amp;rsh=4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29" y="1418503"/>
            <a:ext cx="2224180" cy="222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http://uptimeinstitute.com/TierCertification/certSnapshot.php?imgId=36&amp;rsw=450&amp;rsh=45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1" y="1429255"/>
            <a:ext cx="2224179" cy="222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 descr="http://uptimeinstitute.com/TierCertification/certSnapshot.php?imgId=252&amp;rsw=450&amp;rsh=45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821" y="3895339"/>
            <a:ext cx="1666455" cy="166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2" descr="http://uptimeinstitute.com/TierCertification/certSnapshot.php?imgId=177&amp;rsw=450&amp;rsh=45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92" y="3872493"/>
            <a:ext cx="1710804" cy="171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>
            <a:spLocks noChangeArrowheads="1"/>
          </p:cNvSpPr>
          <p:nvPr/>
        </p:nvSpPr>
        <p:spPr bwMode="auto">
          <a:xfrm rot="10800000" flipV="1">
            <a:off x="798286" y="1456132"/>
            <a:ext cx="7566243" cy="55101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 flipV="1">
            <a:off x="977027" y="3188440"/>
            <a:ext cx="987777" cy="107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167C27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</p:cxnSp>
      <p:pic>
        <p:nvPicPr>
          <p:cNvPr id="20" name="Picture 15" descr="http://uptimeinstitute.com/TierCertification/certSnapshot.php?imgId=372&amp;rsw=450&amp;rsh=45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50" y="3844270"/>
            <a:ext cx="1647640" cy="164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" descr="http://uptimeinstitute.com/TierCertification/certSnapshot.php?imgId=477&amp;rsw=450&amp;rsh=45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63" y="3873837"/>
            <a:ext cx="1662424" cy="166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 descr="https://uptimeinstitute.com/TierCertification/certSnapshot.php?imgId=461&amp;rsw=450&amp;rsh=45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9" y="1519297"/>
            <a:ext cx="2136825" cy="21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74" y="1499138"/>
            <a:ext cx="7023302" cy="462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5" descr="https://uptimeinstitute.com/images/MO_Site_Stamps/FOIL_MO_CENT7612_Washington_2_3_4_150619_Exp170619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53" y="2814832"/>
            <a:ext cx="2040063" cy="2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7" descr="https://uptimeinstitute.com/images/EIT/FOIL_MKS7922_Drohan_EIT_SOA_150724_Exp170724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826" y="2829614"/>
            <a:ext cx="2057535" cy="205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9" descr="https://uptimeinstitute.com/images/EIT/FOIL_MKS7922_Drohan_EIT_ACT_150518_Exp16051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446" y="2864556"/>
            <a:ext cx="2049470" cy="2049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4" descr="http://uptimeinstitute.com/TierCertification/certSnapshot.php?imgId=108&amp;rsw=450&amp;rsh=45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8" y="3880555"/>
            <a:ext cx="1679894" cy="167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7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17" descr="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620000"/>
            <a:ext cx="5033898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ata_center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4140000"/>
            <a:ext cx="324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2" descr="2477579213_0c9eaeed1a_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4140000"/>
            <a:ext cx="2687768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google_po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1620000"/>
            <a:ext cx="3510638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715350" y="4265254"/>
            <a:ext cx="180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Google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6919" y="5467978"/>
            <a:ext cx="174372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SUN Container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7479957" y="3797643"/>
            <a:ext cx="329513" cy="467611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6573795" y="5467978"/>
            <a:ext cx="663007" cy="36000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5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338262"/>
            <a:ext cx="8693150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911546" y="6304325"/>
            <a:ext cx="2232454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Microsoft Containers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r>
              <a:rPr lang="zh-CN" altLang="en-US" sz="2000" dirty="0" smtClean="0"/>
              <a:t> 副研究员，武汉光电国家实验室，存储部，</a:t>
            </a:r>
            <a:r>
              <a:rPr lang="en-US" altLang="zh-CN" sz="2000" dirty="0" smtClean="0"/>
              <a:t>F309</a:t>
            </a:r>
            <a:endParaRPr lang="en-US" altLang="zh-CN" dirty="0" smtClean="0"/>
          </a:p>
          <a:p>
            <a:r>
              <a:rPr lang="zh-CN" altLang="en-US" dirty="0" smtClean="0"/>
              <a:t>课程公务</a:t>
            </a:r>
            <a:r>
              <a:rPr lang="zh-CN" altLang="en-US" sz="2000" dirty="0" smtClean="0"/>
              <a:t> 每周五下午</a:t>
            </a:r>
            <a:r>
              <a:rPr lang="en-US" altLang="zh-CN" sz="2000" dirty="0" smtClean="0"/>
              <a:t>14:30-15:30</a:t>
            </a:r>
            <a:endParaRPr lang="en-US" altLang="zh-CN" dirty="0" smtClean="0"/>
          </a:p>
          <a:p>
            <a:r>
              <a:rPr lang="zh-CN" altLang="en-US" dirty="0" smtClean="0"/>
              <a:t>课程主页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github.com/cs210-566</a:t>
            </a:r>
            <a:r>
              <a:rPr lang="en-US" altLang="zh-CN" sz="2000" dirty="0" smtClean="0"/>
              <a:t>  </a:t>
            </a:r>
            <a:endParaRPr lang="en-US" altLang="zh-CN" dirty="0" smtClean="0"/>
          </a:p>
          <a:p>
            <a:r>
              <a:rPr lang="zh-CN" altLang="en-US" dirty="0" smtClean="0"/>
              <a:t>联系方式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hlinkClick r:id="rId3"/>
              </a:rPr>
              <a:t>zshi@hust.edu.cn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13971459597</a:t>
            </a:r>
          </a:p>
          <a:p>
            <a:r>
              <a:rPr lang="zh-CN" altLang="en-US" dirty="0" smtClean="0"/>
              <a:t>参考书</a:t>
            </a:r>
            <a:endParaRPr lang="en-US" altLang="zh-CN" dirty="0" smtClean="0"/>
          </a:p>
          <a:p>
            <a:pPr lvl="1"/>
            <a:r>
              <a:rPr lang="zh-CN" altLang="en-US" sz="1400" dirty="0" smtClean="0"/>
              <a:t>云计算与分布式系统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从并行处理到物联网，机械工业出版社，</a:t>
            </a:r>
            <a:r>
              <a:rPr lang="en-US" altLang="zh-CN" sz="1400" dirty="0" smtClean="0"/>
              <a:t>2012</a:t>
            </a:r>
          </a:p>
          <a:p>
            <a:pPr lvl="1"/>
            <a:r>
              <a:rPr lang="zh-CN" altLang="en-US" sz="1400" dirty="0"/>
              <a:t>云</a:t>
            </a:r>
            <a:r>
              <a:rPr lang="zh-CN" altLang="en-US" sz="1400" dirty="0" smtClean="0"/>
              <a:t>计算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概念、技术与架构，机械工业出版社，</a:t>
            </a:r>
            <a:r>
              <a:rPr lang="en-US" altLang="zh-CN" sz="1400" dirty="0" smtClean="0"/>
              <a:t>2014</a:t>
            </a:r>
          </a:p>
          <a:p>
            <a:pPr lvl="1"/>
            <a:r>
              <a:rPr lang="en-US" altLang="zh-CN" sz="1400" dirty="0" smtClean="0"/>
              <a:t>Barroso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Clidaras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Holzle</a:t>
            </a:r>
            <a:r>
              <a:rPr lang="en-US" altLang="zh-CN" sz="1400" dirty="0"/>
              <a:t>, “The Datacenter as a Computer: An Introduction to the Design of </a:t>
            </a:r>
            <a:r>
              <a:rPr lang="en-US" altLang="zh-CN" sz="1400" dirty="0" smtClean="0"/>
              <a:t>Warehouse-Scale </a:t>
            </a:r>
            <a:r>
              <a:rPr lang="en-US" altLang="zh-CN" sz="1400" dirty="0"/>
              <a:t>Machines, Second Edition</a:t>
            </a:r>
            <a:r>
              <a:rPr lang="en-US" altLang="zh-CN" sz="1400" dirty="0" smtClean="0"/>
              <a:t>.”, 2013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3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11546" y="6304325"/>
            <a:ext cx="2232454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Microsoft Containers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3" descr="425x3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86000"/>
            <a:ext cx="32099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500x_ms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1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 rot="10800000" flipV="1">
            <a:off x="798286" y="1646968"/>
            <a:ext cx="7566243" cy="55101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983746" y="1273360"/>
            <a:ext cx="7392879" cy="352854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693"/>
              <a:t>Example: </a:t>
            </a:r>
            <a:r>
              <a:rPr lang="en-US" altLang="zh-CN" sz="1524"/>
              <a:t>Huawei, TELEHOUSE (</a:t>
            </a:r>
            <a:r>
              <a:rPr lang="en-US" altLang="zh-CN" sz="1355" b="0"/>
              <a:t>KDDI Corporation, a FORTUNE Global 500 company</a:t>
            </a:r>
            <a:r>
              <a:rPr lang="en-US" altLang="zh-CN" sz="1524"/>
              <a:t>)</a:t>
            </a:r>
            <a:endParaRPr lang="zh-CN" altLang="zh-CN" sz="1693"/>
          </a:p>
        </p:txBody>
      </p:sp>
      <p:pic>
        <p:nvPicPr>
          <p:cNvPr id="11" name="Picture 4" descr="http://www.datacenterdynamics.com/sites/default/files/huawei%20contai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0" y="1898281"/>
            <a:ext cx="7515175" cy="338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85" y="1707445"/>
            <a:ext cx="5265460" cy="46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58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13" name="Picture 2" descr="http://farm3.static.flickr.com/2142/2405332848_e33c003f6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2" y="1809582"/>
            <a:ext cx="7908942" cy="383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http://farm3.static.flickr.com/2345/2404505335_9f06ed86ac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6" y="1788080"/>
            <a:ext cx="7770519" cy="376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 rot="10800000" flipV="1">
            <a:off x="788879" y="1720884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974339" y="1286799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Google Data Center</a:t>
            </a:r>
            <a:endParaRPr lang="zh-CN" altLang="zh-CN" sz="2032"/>
          </a:p>
        </p:txBody>
      </p:sp>
    </p:spTree>
    <p:extLst>
      <p:ext uri="{BB962C8B-B14F-4D97-AF65-F5344CB8AC3E}">
        <p14:creationId xmlns:p14="http://schemas.microsoft.com/office/powerpoint/2010/main" val="25210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7" name="Picture 2" descr="http://www.google.com/about/datacenters/images/locations/singapore-hom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2" y="1856619"/>
            <a:ext cx="2264498" cy="150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1065725" y="3431688"/>
            <a:ext cx="1136850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Singapore</a:t>
            </a:r>
          </a:p>
        </p:txBody>
      </p:sp>
      <p:pic>
        <p:nvPicPr>
          <p:cNvPr id="9" name="Picture 4" descr="http://www.google.com/about/datacenters/images/locations/lenoir-hom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836" y="1845868"/>
            <a:ext cx="2382762" cy="158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297968" y="3488132"/>
            <a:ext cx="2232150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Lenoir, North Carolina</a:t>
            </a:r>
          </a:p>
        </p:txBody>
      </p:sp>
      <p:pic>
        <p:nvPicPr>
          <p:cNvPr id="11" name="Picture 6" descr="http://www.google.com/about/datacenters/images/locations/hongkong-hom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995" y="1839149"/>
            <a:ext cx="2267186" cy="151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6597281" y="3454535"/>
            <a:ext cx="1233030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Hong Kong</a:t>
            </a:r>
          </a:p>
        </p:txBody>
      </p:sp>
      <p:pic>
        <p:nvPicPr>
          <p:cNvPr id="17" name="Picture 8" descr="http://www.google.com/about/datacenters/images/locations/hamina-hom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9" y="3770355"/>
            <a:ext cx="2415015" cy="160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1155768" y="5417995"/>
            <a:ext cx="1691489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Hamina, Finland</a:t>
            </a:r>
          </a:p>
        </p:txBody>
      </p:sp>
      <p:pic>
        <p:nvPicPr>
          <p:cNvPr id="19" name="Picture 10" descr="http://www.google.com/about/datacenters/images/locations/thedalles-home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83" y="3797233"/>
            <a:ext cx="2449957" cy="163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3623196" y="5473096"/>
            <a:ext cx="1963999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The Dalles, Oregon</a:t>
            </a:r>
          </a:p>
        </p:txBody>
      </p:sp>
      <p:pic>
        <p:nvPicPr>
          <p:cNvPr id="21" name="Picture 13" descr="Our tour starts outside of Google's data center in Council Bluffs, Iowa. There is a family of deer outside to greet us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228" y="3805296"/>
            <a:ext cx="2236275" cy="166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6360752" y="5563138"/>
            <a:ext cx="2106667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524"/>
              <a:t> Council Bluffs, Iowa</a:t>
            </a: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 rot="10800000" flipV="1">
            <a:off x="788879" y="1720884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974339" y="1286799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 dirty="0"/>
              <a:t>Google Data Center</a:t>
            </a:r>
            <a:endParaRPr lang="zh-CN" altLang="zh-CN" sz="2032" dirty="0"/>
          </a:p>
        </p:txBody>
      </p:sp>
    </p:spTree>
    <p:extLst>
      <p:ext uri="{BB962C8B-B14F-4D97-AF65-F5344CB8AC3E}">
        <p14:creationId xmlns:p14="http://schemas.microsoft.com/office/powerpoint/2010/main" val="100605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30" name="Picture 4" descr="PUE 等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3" y="2785265"/>
            <a:ext cx="2685143" cy="3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"/>
          <p:cNvSpPr>
            <a:spLocks noChangeArrowheads="1"/>
          </p:cNvSpPr>
          <p:nvPr/>
        </p:nvSpPr>
        <p:spPr bwMode="auto">
          <a:xfrm rot="10800000" flipV="1">
            <a:off x="788879" y="1720884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3" name="Picture 2" descr="数据中心电力分配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60" y="1067741"/>
            <a:ext cx="5629661" cy="503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6"/>
          <p:cNvSpPr txBox="1">
            <a:spLocks noChangeArrowheads="1"/>
          </p:cNvSpPr>
          <p:nvPr/>
        </p:nvSpPr>
        <p:spPr bwMode="auto">
          <a:xfrm>
            <a:off x="262064" y="4070048"/>
            <a:ext cx="3260829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524"/>
              <a:t>PUE (</a:t>
            </a:r>
            <a:r>
              <a:rPr lang="en-SG" altLang="zh-CN" sz="1524">
                <a:solidFill>
                  <a:srgbClr val="167C27"/>
                </a:solidFill>
              </a:rPr>
              <a:t>power usage effectiveness</a:t>
            </a:r>
            <a:r>
              <a:rPr lang="en-SG" altLang="zh-CN" sz="1524"/>
              <a:t>)</a:t>
            </a:r>
            <a:endParaRPr lang="zh-CN" altLang="en-US" sz="1524"/>
          </a:p>
        </p:txBody>
      </p: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974339" y="1286799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 dirty="0"/>
              <a:t>Google Data Center</a:t>
            </a:r>
            <a:endParaRPr lang="zh-CN" altLang="zh-CN" sz="2032" dirty="0"/>
          </a:p>
        </p:txBody>
      </p:sp>
    </p:spTree>
    <p:extLst>
      <p:ext uri="{BB962C8B-B14F-4D97-AF65-F5344CB8AC3E}">
        <p14:creationId xmlns:p14="http://schemas.microsoft.com/office/powerpoint/2010/main" val="34257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8" name="Picture 2" descr="http://www.datacenterknowledge.com/wp-content/uploads/2012/03/GooglePUE-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1" y="2957286"/>
            <a:ext cx="4137915" cy="1799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60" y="4934185"/>
            <a:ext cx="4652635" cy="580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 rot="10800000" flipV="1">
            <a:off x="788879" y="1720884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974339" y="1286799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Google Data Center</a:t>
            </a:r>
            <a:endParaRPr lang="zh-CN" altLang="zh-CN" sz="2032"/>
          </a:p>
        </p:txBody>
      </p:sp>
      <p:pic>
        <p:nvPicPr>
          <p:cNvPr id="12" name="Picture 7" descr="http://www.google.com/about/datacenters/images/pue-comprehens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39" y="1910376"/>
            <a:ext cx="4917386" cy="213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915207" y="4833392"/>
            <a:ext cx="620683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2014</a:t>
            </a:r>
            <a:endParaRPr lang="zh-CN" altLang="en-US" sz="1524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7599842" y="2390154"/>
            <a:ext cx="620683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2015</a:t>
            </a:r>
            <a:endParaRPr lang="zh-CN" altLang="en-US" sz="1524"/>
          </a:p>
        </p:txBody>
      </p:sp>
    </p:spTree>
    <p:extLst>
      <p:ext uri="{BB962C8B-B14F-4D97-AF65-F5344CB8AC3E}">
        <p14:creationId xmlns:p14="http://schemas.microsoft.com/office/powerpoint/2010/main" val="34788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9" name="矩形 3"/>
          <p:cNvSpPr>
            <a:spLocks noChangeArrowheads="1"/>
          </p:cNvSpPr>
          <p:nvPr/>
        </p:nvSpPr>
        <p:spPr bwMode="auto">
          <a:xfrm rot="10800000" flipV="1">
            <a:off x="788879" y="1649656"/>
            <a:ext cx="7566243" cy="55101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Facebook Data Center</a:t>
            </a:r>
            <a:endParaRPr lang="zh-CN" altLang="zh-CN" sz="2032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850699" y="1728947"/>
            <a:ext cx="7511142" cy="71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355"/>
              <a:t>The Altoona, </a:t>
            </a:r>
            <a:r>
              <a:rPr lang="en-SG" altLang="zh-CN" sz="1355">
                <a:solidFill>
                  <a:srgbClr val="167C27"/>
                </a:solidFill>
              </a:rPr>
              <a:t>Iowa</a:t>
            </a:r>
            <a:r>
              <a:rPr lang="en-SG" altLang="zh-CN" sz="1355"/>
              <a:t>, facility is Facebook's fourth owned and operated data center, and its third in the U.S. The three others are located in: Prineville, </a:t>
            </a:r>
            <a:r>
              <a:rPr lang="en-SG" altLang="zh-CN" sz="1355">
                <a:solidFill>
                  <a:srgbClr val="167C27"/>
                </a:solidFill>
              </a:rPr>
              <a:t>Oregon</a:t>
            </a:r>
            <a:r>
              <a:rPr lang="en-SG" altLang="zh-CN" sz="1355"/>
              <a:t>; Forest City, </a:t>
            </a:r>
            <a:r>
              <a:rPr lang="en-SG" altLang="zh-CN" sz="1355">
                <a:solidFill>
                  <a:srgbClr val="167C27"/>
                </a:solidFill>
              </a:rPr>
              <a:t>North Carolina</a:t>
            </a:r>
            <a:r>
              <a:rPr lang="en-SG" altLang="zh-CN" sz="1355"/>
              <a:t>; and Lulea, Sweden.</a:t>
            </a:r>
            <a:endParaRPr lang="zh-CN" altLang="zh-CN" sz="1355"/>
          </a:p>
        </p:txBody>
      </p:sp>
      <p:pic>
        <p:nvPicPr>
          <p:cNvPr id="12" name="Picture 7" descr="http://cdn.arstechnica.net/wp-content/uploads/2013/06/facebook-sweden-data-center-640x4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41" y="2437190"/>
            <a:ext cx="5160635" cy="343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http://www.blogcdn.com/www.engadget.com/media/2012/04/facebook-nc-data-c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22" y="2492292"/>
            <a:ext cx="4838095" cy="320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1" descr="http://www.blogcdn.com/www.engadget.com/media/2012/08/facebook-prineville-datacen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26" y="2556799"/>
            <a:ext cx="4838095" cy="322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3" descr="http://www.blogcdn.com/cn.engadget.com/media/2013/04/facebookdat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22" y="2796017"/>
            <a:ext cx="4991302" cy="2733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00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utoUpdateAnimBg="0"/>
      <p:bldP spid="1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15" name="Picture 2" descr="数据中心 P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8" y="3021794"/>
            <a:ext cx="4179577" cy="259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3"/>
          <p:cNvSpPr>
            <a:spLocks noChangeArrowheads="1"/>
          </p:cNvSpPr>
          <p:nvPr/>
        </p:nvSpPr>
        <p:spPr bwMode="auto">
          <a:xfrm rot="10800000" flipV="1">
            <a:off x="788879" y="1720884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" name="Rectangle 96"/>
          <p:cNvSpPr>
            <a:spLocks noChangeArrowheads="1"/>
          </p:cNvSpPr>
          <p:nvPr/>
        </p:nvSpPr>
        <p:spPr bwMode="auto">
          <a:xfrm>
            <a:off x="974339" y="1286799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Google Data Center</a:t>
            </a:r>
            <a:endParaRPr lang="zh-CN" altLang="zh-CN" sz="2032"/>
          </a:p>
        </p:txBody>
      </p:sp>
      <p:pic>
        <p:nvPicPr>
          <p:cNvPr id="18" name="Picture 6" descr="http://www.google.com/about/datacenters/images/pue-aver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339" y="1845868"/>
            <a:ext cx="5620254" cy="260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1984964" y="5727095"/>
            <a:ext cx="620683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2013</a:t>
            </a:r>
            <a:endParaRPr lang="zh-CN" altLang="en-US" sz="1524"/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6388974" y="2728821"/>
            <a:ext cx="620683" cy="32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524"/>
              <a:t>2015</a:t>
            </a:r>
            <a:endParaRPr lang="zh-CN" altLang="en-US" sz="1524"/>
          </a:p>
        </p:txBody>
      </p:sp>
    </p:spTree>
    <p:extLst>
      <p:ext uri="{BB962C8B-B14F-4D97-AF65-F5344CB8AC3E}">
        <p14:creationId xmlns:p14="http://schemas.microsoft.com/office/powerpoint/2010/main" val="30269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9" name="Picture 2" descr="Open-Horz-green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62" y="526143"/>
            <a:ext cx="1935238" cy="10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New OCP Technologies for Summit I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656" y="3330895"/>
            <a:ext cx="1700053" cy="102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Battery-Cabinet-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51" y="2208725"/>
            <a:ext cx="1755153" cy="105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Freedom-PRN1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6" y="4415434"/>
            <a:ext cx="1612698" cy="9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Datacenter-Mechanical-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6" y="3360461"/>
            <a:ext cx="1612698" cy="9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 descr="Prineville 1's misting system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4" y="2273233"/>
            <a:ext cx="1612698" cy="9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Open Vault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05" y="4416779"/>
            <a:ext cx="1677206" cy="100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6" descr="Chassis-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65" y="2183191"/>
            <a:ext cx="1612698" cy="96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5160635" y="3357773"/>
            <a:ext cx="3143809" cy="2437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524"/>
              <a:t>Data Center Design</a:t>
            </a:r>
          </a:p>
          <a:p>
            <a:pPr eaLnBrk="1" hangingPunct="1"/>
            <a:r>
              <a:rPr lang="en-SG" altLang="zh-CN" sz="1524"/>
              <a:t>Data Center Mechanical</a:t>
            </a:r>
          </a:p>
          <a:p>
            <a:pPr eaLnBrk="1" hangingPunct="1"/>
            <a:r>
              <a:rPr lang="en-SG" altLang="zh-CN" sz="1524"/>
              <a:t>Data Center Electrical</a:t>
            </a:r>
          </a:p>
          <a:p>
            <a:pPr eaLnBrk="1" hangingPunct="1"/>
            <a:r>
              <a:rPr lang="en-SG" altLang="zh-CN" sz="1524"/>
              <a:t>Battery Cabinet</a:t>
            </a:r>
          </a:p>
          <a:p>
            <a:pPr eaLnBrk="1" hangingPunct="1"/>
            <a:r>
              <a:rPr lang="en-SG" altLang="zh-CN" sz="1524"/>
              <a:t>Open Rack</a:t>
            </a:r>
          </a:p>
          <a:p>
            <a:pPr eaLnBrk="1" hangingPunct="1"/>
            <a:r>
              <a:rPr lang="en-SG" altLang="zh-CN" sz="1524"/>
              <a:t>Networking</a:t>
            </a:r>
          </a:p>
          <a:p>
            <a:pPr eaLnBrk="1" hangingPunct="1"/>
            <a:r>
              <a:rPr lang="en-SG" altLang="zh-CN" sz="1524"/>
              <a:t>Storage</a:t>
            </a:r>
          </a:p>
          <a:p>
            <a:pPr eaLnBrk="1" hangingPunct="1"/>
            <a:r>
              <a:rPr lang="en-SG" altLang="zh-CN" sz="1524"/>
              <a:t>Motherboard and Server Design</a:t>
            </a:r>
          </a:p>
          <a:p>
            <a:pPr eaLnBrk="1" hangingPunct="1"/>
            <a:r>
              <a:rPr lang="en-SG" altLang="zh-CN" sz="1524"/>
              <a:t>Power Supply</a:t>
            </a:r>
          </a:p>
          <a:p>
            <a:pPr eaLnBrk="1" hangingPunct="1"/>
            <a:r>
              <a:rPr lang="en-SG" altLang="zh-CN" sz="1524"/>
              <a:t>Chassis</a:t>
            </a:r>
            <a:endParaRPr lang="zh-CN" altLang="en-US" sz="1524"/>
          </a:p>
        </p:txBody>
      </p:sp>
      <p:sp>
        <p:nvSpPr>
          <p:cNvPr id="24" name="矩形 3"/>
          <p:cNvSpPr>
            <a:spLocks noChangeArrowheads="1"/>
          </p:cNvSpPr>
          <p:nvPr/>
        </p:nvSpPr>
        <p:spPr bwMode="auto">
          <a:xfrm rot="10800000" flipV="1">
            <a:off x="788879" y="1704758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5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Open Compute Project</a:t>
            </a:r>
            <a:endParaRPr lang="zh-CN" altLang="zh-CN" sz="2032"/>
          </a:p>
        </p:txBody>
      </p:sp>
    </p:spTree>
    <p:extLst>
      <p:ext uri="{BB962C8B-B14F-4D97-AF65-F5344CB8AC3E}">
        <p14:creationId xmlns:p14="http://schemas.microsoft.com/office/powerpoint/2010/main" val="28298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9" name="Picture 2" descr="Open-Horz-green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62" y="526143"/>
            <a:ext cx="1935238" cy="10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cdn.arstechnica.net/wp-content/uploads/2013/02/openrack2-640x4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41" y="2011170"/>
            <a:ext cx="5160635" cy="343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3"/>
          <p:cNvSpPr>
            <a:spLocks noChangeArrowheads="1"/>
          </p:cNvSpPr>
          <p:nvPr/>
        </p:nvSpPr>
        <p:spPr bwMode="auto">
          <a:xfrm rot="10800000" flipV="1">
            <a:off x="788879" y="1704758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Open Compute Project</a:t>
            </a:r>
            <a:endParaRPr lang="zh-CN" altLang="zh-CN" sz="2032"/>
          </a:p>
        </p:txBody>
      </p: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2308847" y="5466376"/>
            <a:ext cx="4572000" cy="56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524"/>
              <a:t>Facebook's Open Vault storage server, codenamed "Knox."</a:t>
            </a:r>
            <a:endParaRPr lang="zh-CN" altLang="en-US" sz="1524"/>
          </a:p>
        </p:txBody>
      </p:sp>
    </p:spTree>
    <p:extLst>
      <p:ext uri="{BB962C8B-B14F-4D97-AF65-F5344CB8AC3E}">
        <p14:creationId xmlns:p14="http://schemas.microsoft.com/office/powerpoint/2010/main" val="328449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工程实践方面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能初步完成数据中心实际部署</a:t>
            </a:r>
            <a:endParaRPr lang="en-US" altLang="zh-CN" dirty="0" smtClean="0"/>
          </a:p>
          <a:p>
            <a:pPr lvl="2"/>
            <a:r>
              <a:rPr lang="en-US" altLang="zh-CN" i="1" dirty="0" smtClean="0"/>
              <a:t>OpenStack, Docker, Swarm</a:t>
            </a:r>
            <a:r>
              <a:rPr lang="en-US" altLang="zh-CN" i="1" dirty="0"/>
              <a:t>, </a:t>
            </a:r>
            <a:r>
              <a:rPr lang="en-US" altLang="zh-CN" i="1" dirty="0" err="1" smtClean="0"/>
              <a:t>Mesos</a:t>
            </a:r>
            <a:r>
              <a:rPr lang="en-US" altLang="zh-CN" i="1" dirty="0" smtClean="0"/>
              <a:t>, Kubernetes</a:t>
            </a:r>
          </a:p>
          <a:p>
            <a:pPr lvl="1"/>
            <a:r>
              <a:rPr lang="zh-CN" altLang="en-US" dirty="0" smtClean="0"/>
              <a:t>具备运行、维护、使用基础技能</a:t>
            </a:r>
            <a:endParaRPr lang="en-US" altLang="zh-CN" dirty="0" smtClean="0"/>
          </a:p>
          <a:p>
            <a:pPr lvl="2"/>
            <a:r>
              <a:rPr lang="en-US" altLang="zh-CN" i="1" dirty="0" smtClean="0"/>
              <a:t>Linux, Bash, VM, Container, DevOps</a:t>
            </a:r>
          </a:p>
          <a:p>
            <a:r>
              <a:rPr lang="zh-CN" altLang="en-US" dirty="0" smtClean="0"/>
              <a:t>学术探索方面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熟悉相关领域前沿技术与进展</a:t>
            </a:r>
            <a:endParaRPr lang="en-US" altLang="zh-CN" dirty="0" smtClean="0"/>
          </a:p>
          <a:p>
            <a:pPr lvl="2"/>
            <a:r>
              <a:rPr lang="zh-CN" altLang="en-US" i="1" dirty="0"/>
              <a:t>虚拟</a:t>
            </a:r>
            <a:r>
              <a:rPr lang="zh-CN" altLang="en-US" i="1" dirty="0" smtClean="0"/>
              <a:t>化、软件定义</a:t>
            </a:r>
            <a:r>
              <a:rPr lang="en-US" altLang="zh-CN" i="1" dirty="0" smtClean="0"/>
              <a:t>(</a:t>
            </a:r>
            <a:r>
              <a:rPr lang="zh-CN" altLang="en-US" i="1" dirty="0" smtClean="0"/>
              <a:t>网络、存储</a:t>
            </a:r>
            <a:r>
              <a:rPr lang="en-US" altLang="zh-CN" i="1" dirty="0" smtClean="0"/>
              <a:t>)</a:t>
            </a:r>
          </a:p>
          <a:p>
            <a:pPr lvl="1"/>
            <a:r>
              <a:rPr lang="zh-CN" altLang="en-US" dirty="0" smtClean="0"/>
              <a:t>能独立开展相关领域创新性研究</a:t>
            </a:r>
            <a:endParaRPr lang="en-US" altLang="zh-CN" dirty="0" smtClean="0"/>
          </a:p>
          <a:p>
            <a:pPr lvl="2"/>
            <a:r>
              <a:rPr lang="zh-CN" altLang="en-US" i="1" dirty="0" smtClean="0"/>
              <a:t>监控管理、调度迁移、</a:t>
            </a:r>
            <a:r>
              <a:rPr lang="zh-CN" altLang="en-US" i="1" dirty="0"/>
              <a:t>应用、</a:t>
            </a:r>
            <a:r>
              <a:rPr lang="zh-CN" altLang="en-US" i="1" dirty="0" smtClean="0"/>
              <a:t>可靠、节能、安全</a:t>
            </a:r>
            <a:endParaRPr lang="en-US" altLang="zh-CN" i="1" dirty="0" smtClean="0"/>
          </a:p>
          <a:p>
            <a:r>
              <a:rPr lang="zh-CN" altLang="en-US" dirty="0" smtClean="0"/>
              <a:t>评分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论文讨论</a:t>
            </a:r>
            <a:r>
              <a:rPr lang="en-US" altLang="zh-CN" dirty="0" smtClean="0"/>
              <a:t>50%</a:t>
            </a:r>
          </a:p>
          <a:p>
            <a:pPr lvl="1"/>
            <a:r>
              <a:rPr lang="zh-CN" altLang="en-US" dirty="0"/>
              <a:t>实验</a:t>
            </a:r>
            <a:r>
              <a:rPr lang="zh-CN" altLang="en-US" dirty="0" smtClean="0"/>
              <a:t>报告</a:t>
            </a:r>
            <a:r>
              <a:rPr lang="en-US" altLang="zh-CN" dirty="0" smtClean="0"/>
              <a:t>50%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9" name="Picture 2" descr="Open-Horz-green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62" y="526143"/>
            <a:ext cx="1935238" cy="10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cdn.arstechnica.net/wp-content/uploads/2013/02/knox3-640x4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88" y="4145443"/>
            <a:ext cx="3939015" cy="260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392423" y="1917096"/>
            <a:ext cx="8344371" cy="337605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motherboard uses next generation </a:t>
            </a:r>
            <a:r>
              <a:rPr lang="en-SG" altLang="zh-CN" sz="1524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® Xeon® processor E5-2600 product family CPUs with a TDP (thermal design power) up to 115W. The motherboard supports these features: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Intel® Xeon® E5-2600 (LGA2011) series processors up to 115W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full-width Intel </a:t>
            </a:r>
            <a:r>
              <a:rPr lang="en-SG" altLang="zh-CN" sz="1524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QuickPath</a:t>
            </a:r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interconnect (QPI) links up to 8 GT/s/direction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8 cores per CPU (up to 16 threads with Hyper-Threading Technology)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20 MB last level cache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Processor Mode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DDR3 direct attached memory support on cpu0 and cpu1 with: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channel DDR3 registered memory interface on processors 0 and 1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DDR3 slots per channel per processor (total of 16 DIMMs on the motherboard)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RDIMM/LV-RDIMM (1.5V/1.35V), LRDIMM and ECC UDIMM/LV-UDIMM(1.5V/1.35V)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Single, dual, and quad rank DIMMs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DDR3 speeds of 800/1066/1333/1600 MHz</a:t>
            </a:r>
          </a:p>
          <a:p>
            <a:pPr eaLnBrk="1" hangingPunct="1"/>
            <a:r>
              <a:rPr lang="en-SG" altLang="zh-CN" sz="1524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maximum 512 GB memory with 32GB RDIMM </a:t>
            </a:r>
            <a:r>
              <a:rPr lang="en-SG" altLang="zh-CN" sz="152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DIMMs</a:t>
            </a:r>
            <a:endParaRPr lang="zh-CN" altLang="en-US" sz="15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 rot="10800000" flipV="1">
            <a:off x="788879" y="1704758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Open Compute Project</a:t>
            </a:r>
            <a:endParaRPr lang="zh-CN" altLang="zh-CN" sz="2032"/>
          </a:p>
        </p:txBody>
      </p:sp>
    </p:spTree>
    <p:extLst>
      <p:ext uri="{BB962C8B-B14F-4D97-AF65-F5344CB8AC3E}">
        <p14:creationId xmlns:p14="http://schemas.microsoft.com/office/powerpoint/2010/main" val="38946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9" name="Picture 2" descr="Open-Horz-green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762" y="526143"/>
            <a:ext cx="1935238" cy="103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1" y="1950694"/>
            <a:ext cx="3814032" cy="313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 descr="http://cdn.arstechnica.net/wp-content/uploads/2013/02/Winterfell-640x4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678" y="2314895"/>
            <a:ext cx="4086846" cy="256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3"/>
          <p:cNvSpPr>
            <a:spLocks noChangeArrowheads="1"/>
          </p:cNvSpPr>
          <p:nvPr/>
        </p:nvSpPr>
        <p:spPr bwMode="auto">
          <a:xfrm rot="10800000" flipV="1">
            <a:off x="788879" y="1704758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/>
              <a:t>Open Compute Project</a:t>
            </a:r>
            <a:endParaRPr lang="zh-CN" altLang="zh-CN" sz="2032"/>
          </a:p>
        </p:txBody>
      </p:sp>
    </p:spTree>
    <p:extLst>
      <p:ext uri="{BB962C8B-B14F-4D97-AF65-F5344CB8AC3E}">
        <p14:creationId xmlns:p14="http://schemas.microsoft.com/office/powerpoint/2010/main" val="25066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 rot="10800000" flipV="1">
            <a:off x="788879" y="1718197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>
                <a:latin typeface="微软雅黑" panose="020B0503020204020204" pitchFamily="34" charset="-122"/>
              </a:rPr>
              <a:t>Example: Storage</a:t>
            </a:r>
            <a:endParaRPr lang="zh-CN" altLang="zh-CN" sz="2032"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827852" y="1706101"/>
            <a:ext cx="7511143" cy="71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2921">
              <a:lnSpc>
                <a:spcPct val="150000"/>
              </a:lnSpc>
              <a:defRPr/>
            </a:pPr>
            <a:r>
              <a:rPr lang="en-SG" altLang="zh-CN" sz="1355" dirty="0">
                <a:latin typeface="Times New Roman" pitchFamily="18" charset="0"/>
                <a:cs typeface="Times New Roman" pitchFamily="18" charset="0"/>
              </a:rPr>
              <a:t>COLD STORAGE</a:t>
            </a:r>
          </a:p>
          <a:p>
            <a:pPr lvl="1" indent="452921">
              <a:lnSpc>
                <a:spcPct val="150000"/>
              </a:lnSpc>
              <a:defRPr/>
            </a:pP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Cold storage is designed as a bulk load fast archive.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41" y="988449"/>
            <a:ext cx="1696021" cy="582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79" y="2643273"/>
            <a:ext cx="1483683" cy="336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3" y="2512450"/>
            <a:ext cx="4201079" cy="116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471715" y="3903402"/>
            <a:ext cx="4956806" cy="108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693"/>
              <a:t>Shingled Magnetic Recording (SMR) hard disk</a:t>
            </a:r>
          </a:p>
          <a:p>
            <a:pPr eaLnBrk="1" hangingPunct="1"/>
            <a:r>
              <a:rPr lang="en-US" altLang="zh-CN" sz="1693"/>
              <a:t>drives are used in the cold storage system:</a:t>
            </a:r>
          </a:p>
          <a:p>
            <a:pPr lvl="1" eaLnBrk="1" hangingPunct="1"/>
            <a:r>
              <a:rPr lang="en-US" altLang="zh-CN" sz="1524"/>
              <a:t>• Interface: SATA, 3G</a:t>
            </a:r>
          </a:p>
          <a:p>
            <a:pPr lvl="1" eaLnBrk="1" hangingPunct="1"/>
            <a:r>
              <a:rPr lang="en-US" altLang="zh-CN" sz="1524"/>
              <a:t>• Capacity: 4TB</a:t>
            </a:r>
            <a:endParaRPr lang="zh-CN" altLang="en-US" sz="1524"/>
          </a:p>
        </p:txBody>
      </p:sp>
      <p:pic>
        <p:nvPicPr>
          <p:cNvPr id="20" name="Picture 10" descr="https://encrypted-tbn2.gstatic.com/images?q=tbn:ANd9GcRsAxVXf4FtxcuVyH7lH2GnEseiFsJufjdGWywEHpLda1B9d0PJ8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82" y="4594175"/>
            <a:ext cx="2362603" cy="138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://opennvm.github.io/images/linu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9" y="375528"/>
            <a:ext cx="1103509" cy="1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6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 rot="10800000" flipV="1">
            <a:off x="788879" y="1718197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>
                <a:latin typeface="微软雅黑" panose="020B0503020204020204" pitchFamily="34" charset="-122"/>
              </a:rPr>
              <a:t>Example: Storage</a:t>
            </a:r>
            <a:endParaRPr lang="zh-CN" altLang="zh-CN" sz="2032">
              <a:latin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27852" y="1638905"/>
            <a:ext cx="7511143" cy="71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2921">
              <a:lnSpc>
                <a:spcPct val="150000"/>
              </a:lnSpc>
              <a:defRPr/>
            </a:pPr>
            <a:r>
              <a:rPr lang="en-SG" altLang="zh-CN" sz="1355" dirty="0">
                <a:latin typeface="Times New Roman" pitchFamily="18" charset="0"/>
                <a:cs typeface="Times New Roman" pitchFamily="18" charset="0"/>
              </a:rPr>
              <a:t>FUSION-IO</a:t>
            </a:r>
          </a:p>
          <a:p>
            <a:pPr lvl="1" indent="452921">
              <a:lnSpc>
                <a:spcPct val="150000"/>
              </a:lnSpc>
              <a:defRPr/>
            </a:pP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Fusion-</a:t>
            </a:r>
            <a:r>
              <a:rPr lang="en-SG" altLang="zh-CN" sz="1355" dirty="0" err="1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io</a:t>
            </a: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3.2 TB I/0 is a high-density I/O PCI Express adapter card.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20" y="2288017"/>
            <a:ext cx="4916042" cy="371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35" y="1973540"/>
            <a:ext cx="6079873" cy="40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94" y="1481667"/>
            <a:ext cx="2185206" cy="503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http://opennvm.github.io/images/linu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9" y="375528"/>
            <a:ext cx="1103509" cy="1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4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10" name="矩形 3"/>
          <p:cNvSpPr>
            <a:spLocks noChangeArrowheads="1"/>
          </p:cNvSpPr>
          <p:nvPr/>
        </p:nvSpPr>
        <p:spPr bwMode="auto">
          <a:xfrm rot="10800000" flipV="1">
            <a:off x="788879" y="1718197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>
                <a:latin typeface="微软雅黑" panose="020B0503020204020204" pitchFamily="34" charset="-122"/>
              </a:rPr>
              <a:t>Example: Storage</a:t>
            </a:r>
            <a:endParaRPr lang="zh-CN" altLang="zh-CN" sz="2032"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27852" y="1727604"/>
            <a:ext cx="7511143" cy="103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2921">
              <a:lnSpc>
                <a:spcPct val="150000"/>
              </a:lnSpc>
              <a:defRPr/>
            </a:pPr>
            <a:r>
              <a:rPr lang="en-SG" altLang="zh-CN" sz="1355" dirty="0">
                <a:latin typeface="Times New Roman" pitchFamily="18" charset="0"/>
                <a:cs typeface="Times New Roman" pitchFamily="18" charset="0"/>
              </a:rPr>
              <a:t>HYVE</a:t>
            </a:r>
          </a:p>
          <a:p>
            <a:pPr lvl="1" indent="452921">
              <a:lnSpc>
                <a:spcPct val="150000"/>
              </a:lnSpc>
              <a:defRPr/>
            </a:pP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Torpedo design concept is a 2xOpenU storage server that can accommodate 15 3.5″      drives arranged in a 3 x 5 array.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34" y="2618619"/>
            <a:ext cx="5979079" cy="33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3" y="2652217"/>
            <a:ext cx="7603873" cy="325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opennvm.github.io/images/linu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9" y="375528"/>
            <a:ext cx="1103509" cy="1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 rot="10800000" flipV="1">
            <a:off x="788879" y="1718197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>
                <a:latin typeface="微软雅黑" panose="020B0503020204020204" pitchFamily="34" charset="-122"/>
              </a:rPr>
              <a:t>Example: Storage</a:t>
            </a:r>
            <a:endParaRPr lang="zh-CN" altLang="zh-CN" sz="2032">
              <a:latin typeface="微软雅黑" panose="020B0503020204020204" pitchFamily="34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27852" y="1817646"/>
            <a:ext cx="7511143" cy="103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2921">
              <a:lnSpc>
                <a:spcPct val="150000"/>
              </a:lnSpc>
              <a:defRPr/>
            </a:pPr>
            <a:r>
              <a:rPr lang="en-SG" altLang="zh-CN" sz="1355" dirty="0">
                <a:latin typeface="Times New Roman" pitchFamily="18" charset="0"/>
                <a:cs typeface="Times New Roman" pitchFamily="18" charset="0"/>
              </a:rPr>
              <a:t>OPENNVM</a:t>
            </a:r>
          </a:p>
          <a:p>
            <a:pPr lvl="1" indent="452921">
              <a:lnSpc>
                <a:spcPct val="150000"/>
              </a:lnSpc>
              <a:defRPr/>
            </a:pPr>
            <a:r>
              <a:rPr lang="en-SG" altLang="zh-CN" sz="1355" dirty="0" err="1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OpenNVM</a:t>
            </a: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an open-source project for creating new interfaces to non-volatile memory (like flash).</a:t>
            </a: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796942" y="3252948"/>
            <a:ext cx="7478522" cy="6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370" b="0"/>
              <a:t>You can download source and API specs from GitHub:</a:t>
            </a:r>
            <a:endParaRPr lang="en-US" altLang="zh-CN" sz="1524"/>
          </a:p>
          <a:p>
            <a:pPr eaLnBrk="1" hangingPunct="1"/>
            <a:r>
              <a:rPr lang="en-US" altLang="zh-CN" sz="1524"/>
              <a:t>https://opennvm.github.io/</a:t>
            </a:r>
            <a:endParaRPr lang="zh-CN" altLang="en-US" sz="1524"/>
          </a:p>
        </p:txBody>
      </p:sp>
      <p:pic>
        <p:nvPicPr>
          <p:cNvPr id="1026" name="Picture 2" descr="http://opennvm.github.io/images/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9" y="375528"/>
            <a:ext cx="1103509" cy="1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1026" name="Picture 2" descr="http://opennvm.github.io/images/linu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9" y="375528"/>
            <a:ext cx="1103509" cy="1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3"/>
          <p:cNvSpPr>
            <a:spLocks noChangeArrowheads="1"/>
          </p:cNvSpPr>
          <p:nvPr/>
        </p:nvSpPr>
        <p:spPr bwMode="auto">
          <a:xfrm rot="10800000" flipV="1">
            <a:off x="788879" y="1718197"/>
            <a:ext cx="7566243" cy="55100"/>
          </a:xfrm>
          <a:prstGeom prst="rect">
            <a:avLst/>
          </a:prstGeom>
          <a:gradFill rotWithShape="0">
            <a:gsLst>
              <a:gs pos="0">
                <a:srgbClr val="003C78"/>
              </a:gs>
              <a:gs pos="50000">
                <a:srgbClr val="0078F0">
                  <a:alpha val="50000"/>
                </a:srgbClr>
              </a:gs>
              <a:gs pos="100000">
                <a:srgbClr val="141D0C">
                  <a:alpha val="0"/>
                </a:srgbClr>
              </a:gs>
            </a:gsLst>
            <a:lin ang="90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zh-CN" sz="1524" b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96"/>
          <p:cNvSpPr>
            <a:spLocks noChangeArrowheads="1"/>
          </p:cNvSpPr>
          <p:nvPr/>
        </p:nvSpPr>
        <p:spPr bwMode="auto">
          <a:xfrm>
            <a:off x="955525" y="1317710"/>
            <a:ext cx="7392878" cy="40504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rgbClr val="30461C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32">
                <a:latin typeface="微软雅黑" panose="020B0503020204020204" pitchFamily="34" charset="-122"/>
              </a:rPr>
              <a:t>Example: Storage</a:t>
            </a:r>
            <a:endParaRPr lang="zh-CN" altLang="zh-CN" sz="2032"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827852" y="1638905"/>
            <a:ext cx="7511143" cy="1030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2921">
              <a:lnSpc>
                <a:spcPct val="150000"/>
              </a:lnSpc>
              <a:defRPr/>
            </a:pPr>
            <a:r>
              <a:rPr lang="en-SG" altLang="zh-CN" sz="1355" dirty="0">
                <a:latin typeface="Times New Roman" pitchFamily="18" charset="0"/>
                <a:cs typeface="Times New Roman" pitchFamily="18" charset="0"/>
              </a:rPr>
              <a:t>OPEN VAULT</a:t>
            </a:r>
          </a:p>
          <a:p>
            <a:pPr lvl="1" indent="452921">
              <a:lnSpc>
                <a:spcPct val="150000"/>
              </a:lnSpc>
              <a:defRPr/>
            </a:pPr>
            <a:r>
              <a:rPr lang="en-SG" altLang="zh-CN" sz="1355" dirty="0">
                <a:solidFill>
                  <a:schemeClr val="bg2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Open Vault is a simple and cost-effective storage solution with a modular I/O        topology that’s built for the Open Rack.</a:t>
            </a:r>
            <a:endParaRPr lang="zh-CN" altLang="zh-CN" sz="1355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1" y="2609212"/>
            <a:ext cx="7289397" cy="280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011" y="2661625"/>
            <a:ext cx="4647259" cy="329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70" y="1781360"/>
            <a:ext cx="4305905" cy="455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0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2260"/>
            <a:ext cx="8229600" cy="50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Typical first year for a new cluster (Jeff Dean, Google):</a:t>
            </a:r>
            <a:endParaRPr lang="en-US" altLang="zh-CN" sz="1800" dirty="0" smtClean="0">
              <a:ea typeface="宋体" panose="02010600030101010101" pitchFamily="2" charset="-122"/>
            </a:endParaRPr>
          </a:p>
          <a:p>
            <a:pPr marL="339725" lvl="1" indent="-225425">
              <a:spcBef>
                <a:spcPct val="75000"/>
              </a:spcBef>
            </a:pPr>
            <a:r>
              <a:rPr lang="en-US" altLang="zh-CN" sz="1600" dirty="0" smtClean="0">
                <a:ea typeface="宋体" panose="02010600030101010101" pitchFamily="2" charset="-122"/>
              </a:rPr>
              <a:t>~0.5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overheating</a:t>
            </a:r>
            <a:r>
              <a:rPr lang="en-US" altLang="zh-CN" sz="1600" dirty="0" smtClean="0">
                <a:ea typeface="宋体" panose="02010600030101010101" pitchFamily="2" charset="-122"/>
              </a:rPr>
              <a:t> (power down most machines in &lt;5 mins, ~1-2 days to recover)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~1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PDU failure</a:t>
            </a:r>
            <a:r>
              <a:rPr lang="en-US" altLang="zh-CN" sz="1600" dirty="0" smtClean="0">
                <a:ea typeface="宋体" panose="02010600030101010101" pitchFamily="2" charset="-122"/>
              </a:rPr>
              <a:t> (~500-1000 machines suddenly disappear, ~6 hours to come back)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~1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rack-move</a:t>
            </a:r>
            <a:r>
              <a:rPr lang="en-US" altLang="zh-CN" sz="1600" dirty="0" smtClean="0">
                <a:ea typeface="宋体" panose="02010600030101010101" pitchFamily="2" charset="-122"/>
              </a:rPr>
              <a:t> (plenty of warning, ~500-1000 machines powered down, ~6 hours)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~1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network rewiring</a:t>
            </a:r>
            <a:r>
              <a:rPr lang="en-US" altLang="zh-CN" sz="1600" dirty="0" smtClean="0">
                <a:ea typeface="宋体" panose="02010600030101010101" pitchFamily="2" charset="-122"/>
              </a:rPr>
              <a:t> (rolling ~5% of machines down over 2-day span)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~20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rack failures</a:t>
            </a:r>
            <a:r>
              <a:rPr lang="en-US" altLang="zh-CN" sz="1600" dirty="0" smtClean="0">
                <a:ea typeface="宋体" panose="02010600030101010101" pitchFamily="2" charset="-122"/>
              </a:rPr>
              <a:t> (40-80 machines instantly disappear, 1-6 hours to get back)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~5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racks go wonky</a:t>
            </a:r>
            <a:r>
              <a:rPr lang="en-US" altLang="zh-CN" sz="1600" dirty="0" smtClean="0">
                <a:ea typeface="宋体" panose="02010600030101010101" pitchFamily="2" charset="-122"/>
              </a:rPr>
              <a:t> (40-80 machines see 50% packet loss)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~8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network maintenances</a:t>
            </a:r>
            <a:r>
              <a:rPr lang="en-US" altLang="zh-CN" sz="1600" dirty="0" smtClean="0">
                <a:ea typeface="宋体" panose="02010600030101010101" pitchFamily="2" charset="-122"/>
              </a:rPr>
              <a:t> (4 might cause ~30-minute random connectivity losses)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~12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router reloads</a:t>
            </a:r>
            <a:r>
              <a:rPr lang="en-US" altLang="zh-CN" sz="1600" dirty="0" smtClean="0">
                <a:ea typeface="宋体" panose="02010600030101010101" pitchFamily="2" charset="-122"/>
              </a:rPr>
              <a:t> (takes out DNS and external 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vips</a:t>
            </a:r>
            <a:r>
              <a:rPr lang="en-US" altLang="zh-CN" sz="1600" dirty="0" smtClean="0">
                <a:ea typeface="宋体" panose="02010600030101010101" pitchFamily="2" charset="-122"/>
              </a:rPr>
              <a:t> for a couple minutes)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~3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router failures</a:t>
            </a:r>
            <a:r>
              <a:rPr lang="en-US" altLang="zh-CN" sz="1600" dirty="0" smtClean="0">
                <a:ea typeface="宋体" panose="02010600030101010101" pitchFamily="2" charset="-122"/>
              </a:rPr>
              <a:t> (have to immediately pull traffic for an hour)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~dozens of minor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30-second blips</a:t>
            </a:r>
            <a:r>
              <a:rPr lang="en-US" altLang="zh-CN" sz="1600" dirty="0" smtClean="0">
                <a:ea typeface="宋体" panose="02010600030101010101" pitchFamily="2" charset="-122"/>
              </a:rPr>
              <a:t> for DNS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~1000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individual machine failures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~thousands of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hard drive failures</a:t>
            </a:r>
          </a:p>
          <a:p>
            <a:pPr marL="339725" lvl="1" indent="-225425"/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Slow disks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bad memory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misconfigured machines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flaky machines</a:t>
            </a:r>
            <a:r>
              <a:rPr lang="en-US" altLang="zh-CN" sz="1600" dirty="0" smtClean="0">
                <a:ea typeface="宋体" panose="02010600030101010101" pitchFamily="2" charset="-122"/>
              </a:rPr>
              <a:t>, etc.</a:t>
            </a:r>
          </a:p>
          <a:p>
            <a:pPr marL="339725" lvl="1" indent="-225425"/>
            <a:r>
              <a:rPr lang="en-US" altLang="zh-CN" sz="1600" dirty="0" smtClean="0">
                <a:ea typeface="宋体" panose="02010600030101010101" pitchFamily="2" charset="-122"/>
              </a:rPr>
              <a:t>Long distance links: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wild dogs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sharks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dead horses</a:t>
            </a:r>
            <a:r>
              <a:rPr lang="en-US" altLang="zh-CN" sz="1600" dirty="0" smtClean="0">
                <a:ea typeface="宋体" panose="02010600030101010101" pitchFamily="2" charset="-122"/>
              </a:rPr>
              <a:t>, </a:t>
            </a:r>
            <a:r>
              <a:rPr lang="en-US" altLang="zh-CN" sz="16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drunken hunters</a:t>
            </a:r>
            <a:r>
              <a:rPr lang="en-US" altLang="zh-CN" sz="1600" dirty="0" smtClean="0">
                <a:ea typeface="宋体" panose="02010600030101010101" pitchFamily="2" charset="-122"/>
              </a:rPr>
              <a:t>, etc.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00000" y="6300000"/>
            <a:ext cx="540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http://research.google.com/people/jeff/stanford-295-talk.pdf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讨论：数据中心与超算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zh-CN" altLang="en-US" dirty="0" smtClean="0"/>
              <a:t>大量资源组合起来</a:t>
            </a:r>
            <a:endParaRPr lang="en-US" altLang="zh-CN" dirty="0" smtClean="0"/>
          </a:p>
          <a:p>
            <a:r>
              <a:rPr lang="zh-CN" altLang="en-US" dirty="0" smtClean="0"/>
              <a:t>超算“集中力量办大事”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中心“直接面向大众提供公共服务”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39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后续内容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泛读相关论文</a:t>
            </a:r>
            <a:r>
              <a:rPr lang="zh-CN" altLang="en-US" sz="2000" dirty="0"/>
              <a:t> 选篇精读，可以在随后三次课内</a:t>
            </a:r>
            <a:r>
              <a:rPr lang="en-US" altLang="zh-CN" sz="2000" dirty="0" smtClean="0"/>
              <a:t>(2</a:t>
            </a:r>
            <a:r>
              <a:rPr lang="zh-CN" altLang="en-US" sz="2000" dirty="0" smtClean="0"/>
              <a:t>周内</a:t>
            </a:r>
            <a:r>
              <a:rPr lang="en-US" altLang="zh-CN" sz="2000" dirty="0" smtClean="0"/>
              <a:t>)</a:t>
            </a:r>
            <a:r>
              <a:rPr lang="zh-CN" altLang="en-US" sz="2000" dirty="0"/>
              <a:t>确定</a:t>
            </a:r>
            <a:endParaRPr lang="en-US" altLang="zh-CN" dirty="0"/>
          </a:p>
          <a:p>
            <a:r>
              <a:rPr lang="zh-CN" altLang="en-US" dirty="0" smtClean="0"/>
              <a:t>熟悉实验环境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Linux, </a:t>
            </a:r>
            <a:r>
              <a:rPr lang="en-US" altLang="zh-CN" sz="2000" dirty="0" err="1" smtClean="0"/>
              <a:t>Git</a:t>
            </a:r>
            <a:r>
              <a:rPr lang="en-US" altLang="zh-CN" sz="2000" dirty="0" smtClean="0"/>
              <a:t>, SSH, Python, OpenStack, Docker …</a:t>
            </a:r>
            <a:endParaRPr lang="en-US" altLang="zh-CN" dirty="0" smtClean="0"/>
          </a:p>
          <a:p>
            <a:r>
              <a:rPr lang="zh-CN" altLang="en-US" dirty="0" smtClean="0"/>
              <a:t>实验作业分组</a:t>
            </a:r>
            <a:r>
              <a:rPr lang="zh-CN" altLang="en-US" sz="2000" dirty="0" smtClean="0"/>
              <a:t> 根据班级人数，安排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组以内</a:t>
            </a:r>
            <a:endParaRPr lang="en-US" altLang="zh-CN" dirty="0" smtClean="0"/>
          </a:p>
          <a:p>
            <a:r>
              <a:rPr lang="zh-CN" altLang="en-US" dirty="0" smtClean="0"/>
              <a:t>实验预选方案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周后公开，亦可结合兴趣提出本组实验设计</a:t>
            </a:r>
            <a:endParaRPr lang="en-US" altLang="zh-CN" dirty="0" smtClean="0"/>
          </a:p>
          <a:p>
            <a:r>
              <a:rPr lang="zh-CN" altLang="en-US" dirty="0" smtClean="0"/>
              <a:t>实验平台介绍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周后部署进光电国家实验室</a:t>
            </a:r>
            <a:r>
              <a:rPr lang="en-US" altLang="zh-CN" sz="2000" dirty="0" smtClean="0"/>
              <a:t>F310</a:t>
            </a:r>
            <a:r>
              <a:rPr lang="zh-CN" altLang="en-US" sz="2000" dirty="0" smtClean="0"/>
              <a:t>，远程连接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8834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背景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48834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34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51670"/>
              </p:ext>
            </p:extLst>
          </p:nvPr>
        </p:nvGraphicFramePr>
        <p:xfrm>
          <a:off x="720000" y="1332000"/>
          <a:ext cx="7920000" cy="540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/>
                <a:gridCol w="6300000"/>
                <a:gridCol w="1080000"/>
              </a:tblGrid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课程总体介绍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11-09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基础环境与技术讲解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11-11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虚拟化、容器技术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11-18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分布式对象存储技术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11-23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软件定义网络技术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11-25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论文讨论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11-30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12-02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12-07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12-09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实验讲解、操作、问题分析、课后实践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12-21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12-23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完成实验，课程总结，编写报告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12-28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12-30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5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</a:t>
            </a:r>
            <a:r>
              <a:rPr lang="zh-CN" altLang="en-US" dirty="0" smtClean="0"/>
              <a:t>实验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方法与环境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实验环境可以基于虚拟机、服务器或片上系统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平台技术采用虚拟化或容器</a:t>
            </a:r>
            <a:endParaRPr lang="en-US" altLang="zh-CN" dirty="0" smtClean="0"/>
          </a:p>
          <a:p>
            <a:pPr lvl="1"/>
            <a:r>
              <a:rPr lang="zh-CN" altLang="en-US" dirty="0"/>
              <a:t>随</a:t>
            </a:r>
            <a:r>
              <a:rPr lang="zh-CN" altLang="en-US" dirty="0" smtClean="0"/>
              <a:t>堂讲解方法、过程，课间、课后开展实验</a:t>
            </a:r>
            <a:endParaRPr lang="en-US" altLang="zh-CN" dirty="0" smtClean="0"/>
          </a:p>
          <a:p>
            <a:r>
              <a:rPr lang="zh-CN" altLang="en-US" dirty="0" smtClean="0"/>
              <a:t>形式与内容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围绕讲座与论文探讨内容选题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鼓励结合兴趣特长自行设计，酌情优评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综合论文讨论、实验报告，形成课程报告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7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实验环境</a:t>
            </a:r>
            <a:r>
              <a:rPr lang="zh-CN" altLang="en-US" dirty="0"/>
              <a:t>：</a:t>
            </a:r>
            <a:r>
              <a:rPr lang="zh-CN" altLang="en-US" dirty="0" smtClean="0"/>
              <a:t>物理机集群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3240000" cy="43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0"/>
            <a:ext cx="5400000" cy="40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99998" y="6300000"/>
            <a:ext cx="252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机架 </a:t>
            </a:r>
            <a:r>
              <a:rPr lang="en-US" altLang="zh-CN" sz="1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1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国家光电实验室</a:t>
            </a:r>
            <a:r>
              <a:rPr lang="en-US" altLang="zh-CN" sz="12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F310)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80000" y="6300000"/>
            <a:ext cx="180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片上系统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11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实验环境：</a:t>
            </a:r>
            <a:r>
              <a:rPr lang="zh-CN" altLang="en-US" dirty="0" smtClean="0"/>
              <a:t>虚拟机集群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0000"/>
            <a:ext cx="8280000" cy="50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平台技术：虚拟机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00" y="1620000"/>
            <a:ext cx="6480000" cy="500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平台技术：容器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800000"/>
            <a:ext cx="5400000" cy="46974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216" y="1442906"/>
            <a:ext cx="5400000" cy="389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</TotalTime>
  <Words>1534</Words>
  <Application>Microsoft Office PowerPoint</Application>
  <PresentationFormat>全屏显示(4:3)</PresentationFormat>
  <Paragraphs>249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黑体</vt:lpstr>
      <vt:lpstr>宋体</vt:lpstr>
      <vt:lpstr>微软雅黑</vt:lpstr>
      <vt:lpstr>Arial</vt:lpstr>
      <vt:lpstr>Calibri</vt:lpstr>
      <vt:lpstr>Times New Roman</vt:lpstr>
      <vt:lpstr>Office 主题</vt:lpstr>
      <vt:lpstr>数据中心技术</vt:lpstr>
      <vt:lpstr>基本信息</vt:lpstr>
      <vt:lpstr>授课目标</vt:lpstr>
      <vt:lpstr>课程计划</vt:lpstr>
      <vt:lpstr>课程实验</vt:lpstr>
      <vt:lpstr>实验环境：物理机集群</vt:lpstr>
      <vt:lpstr>实验环境：虚拟机集群</vt:lpstr>
      <vt:lpstr>平台技术：虚拟机</vt:lpstr>
      <vt:lpstr>平台技术：容器</vt:lpstr>
      <vt:lpstr>阅读讨论</vt:lpstr>
      <vt:lpstr>背景</vt:lpstr>
      <vt:lpstr>背景</vt:lpstr>
      <vt:lpstr>背景</vt:lpstr>
      <vt:lpstr>前沿</vt:lpstr>
      <vt:lpstr>前沿</vt:lpstr>
      <vt:lpstr>发展</vt:lpstr>
      <vt:lpstr>发展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案例</vt:lpstr>
      <vt:lpstr>问题</vt:lpstr>
      <vt:lpstr>讨论：数据中心与超算</vt:lpstr>
      <vt:lpstr>后续内容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数据中心技术</dc:title>
  <dc:creator>Zhan Shi</dc:creator>
  <cp:lastModifiedBy>Zhan Shi</cp:lastModifiedBy>
  <cp:revision>50</cp:revision>
  <dcterms:created xsi:type="dcterms:W3CDTF">2016-11-06T22:55:39Z</dcterms:created>
  <dcterms:modified xsi:type="dcterms:W3CDTF">2016-11-09T05:56:16Z</dcterms:modified>
</cp:coreProperties>
</file>